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80" r:id="rId17"/>
    <p:sldId id="273" r:id="rId18"/>
    <p:sldId id="274" r:id="rId19"/>
    <p:sldId id="275" r:id="rId20"/>
    <p:sldId id="276" r:id="rId21"/>
    <p:sldId id="278" r:id="rId22"/>
    <p:sldId id="279" r:id="rId23"/>
    <p:sldId id="281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A6990F-DDF0-40D9-A112-22DB2827CEFC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80"/>
            <p14:sldId id="273"/>
            <p14:sldId id="274"/>
            <p14:sldId id="275"/>
            <p14:sldId id="276"/>
            <p14:sldId id="278"/>
            <p14:sldId id="279"/>
            <p14:sldId id="281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1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9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04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5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4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319914-8EBC-462C-BF5A-FDE310432AE5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BEAEDD-28DC-4CC9-B466-A443EE41B0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55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3C11-6632-41C4-8E31-A5355BC2A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6000" cap="all" spc="200" dirty="0" err="1">
                <a:solidFill>
                  <a:schemeClr val="tx2"/>
                </a:solidFill>
                <a:ea typeface="+mn-ea"/>
                <a:cs typeface="+mn-cs"/>
              </a:rPr>
              <a:t>Inginerie</a:t>
            </a:r>
            <a:r>
              <a:rPr lang="en-US" sz="6000" cap="all" spc="200" dirty="0">
                <a:solidFill>
                  <a:schemeClr val="tx2"/>
                </a:solidFill>
                <a:ea typeface="+mn-ea"/>
                <a:cs typeface="+mn-cs"/>
              </a:rPr>
              <a:t> 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B4D84-408B-4DF9-B8A5-2600459F4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4803" y="4388508"/>
            <a:ext cx="4226958" cy="1143000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electroCom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3526-6BD2-4972-91ED-CCA88125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8" y="1220236"/>
            <a:ext cx="9404723" cy="45329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4.5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Obiecte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5F8B3-F48F-4BD5-85BA-17709C175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99" y="1903495"/>
            <a:ext cx="6690069" cy="42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D360-08F9-4269-B871-8E0E73BD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9" y="1243196"/>
            <a:ext cx="9404723" cy="428126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4.6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Secventa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50BD909-7DD7-4276-B43F-AC2FC5C2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7" y="1790174"/>
            <a:ext cx="4535153" cy="442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63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172A-F5B3-452E-AA2D-1E9589E5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93" y="1205290"/>
            <a:ext cx="9404723" cy="453293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4.7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Activitate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2FDD70-102D-4618-B976-D4ED285E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907" y="1897731"/>
            <a:ext cx="5862185" cy="440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84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21B9-D0B5-4345-B6C8-33AF5E4B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" y="1191097"/>
            <a:ext cx="9404723" cy="470071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4.8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Tranzitie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Stari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E31C4B-84D0-40BB-8D96-0B6B75C9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31" y="1874390"/>
            <a:ext cx="6171447" cy="440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52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1D49-998E-4CD0-9EAA-9327FDC5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26" y="1137489"/>
            <a:ext cx="9404723" cy="486849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4.9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Comunicare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333A1A7-9AE6-4EBA-8AFF-91F3199E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" y="2250658"/>
            <a:ext cx="5257047" cy="323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053E8093-35C0-4B32-9229-CDA68FF1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53" y="2250658"/>
            <a:ext cx="5234485" cy="322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3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6C7-4891-40F8-A69D-9C71640C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181972"/>
            <a:ext cx="9404723" cy="46168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4.10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C313B6F-71B5-4C7B-A69E-2D04C087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20" y="1986964"/>
            <a:ext cx="7358563" cy="41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15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6C7-4891-40F8-A69D-9C71640C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181972"/>
            <a:ext cx="9404723" cy="46168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4.10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pachet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A8FAA-303F-4BBE-A94C-47C43F5C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68" y="1925053"/>
            <a:ext cx="5982063" cy="40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2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9D1-3D2D-4A48-A31A-BE625172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3" y="1204932"/>
            <a:ext cx="9404723" cy="461682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4.12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Baza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1612E-36BC-4E45-BDC1-46CEAAF8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0" y="1833254"/>
            <a:ext cx="924054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4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DFEE-39AA-4DEC-9CCD-6B0267F2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17" y="1220973"/>
            <a:ext cx="9404723" cy="428126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4.13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Deployment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C27CEEE-59E4-4A34-B1E6-6F607D47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94" y="1812757"/>
            <a:ext cx="3813259" cy="44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94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ED73-A8C8-41A4-86B6-FC88BDCE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3" y="933982"/>
            <a:ext cx="9404723" cy="814020"/>
          </a:xfrm>
        </p:spPr>
        <p:txBody>
          <a:bodyPr/>
          <a:lstStyle/>
          <a:p>
            <a:r>
              <a:rPr lang="en-US" dirty="0"/>
              <a:t>5. Modul de </a:t>
            </a:r>
            <a:r>
              <a:rPr lang="en-US" dirty="0" err="1"/>
              <a:t>operare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4F6A7-4590-4565-8FA2-3A30DB40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21" y="3080084"/>
            <a:ext cx="10022341" cy="3168315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/>
              <a:t>Acesta</a:t>
            </a:r>
            <a:r>
              <a:rPr lang="en-US" sz="2000" dirty="0"/>
              <a:t> </a:t>
            </a:r>
            <a:r>
              <a:rPr lang="en-US" sz="2000" dirty="0" err="1"/>
              <a:t>aplicatie</a:t>
            </a:r>
            <a:r>
              <a:rPr lang="en-US" sz="2000" dirty="0"/>
              <a:t> </a:t>
            </a:r>
            <a:r>
              <a:rPr lang="en-US" sz="2000" dirty="0" err="1"/>
              <a:t>constituie</a:t>
            </a:r>
            <a:r>
              <a:rPr lang="en-US" sz="2000" dirty="0"/>
              <a:t> un mare </a:t>
            </a:r>
            <a:r>
              <a:rPr lang="en-US" sz="2000" dirty="0" err="1"/>
              <a:t>avantaj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interfata</a:t>
            </a:r>
            <a:r>
              <a:rPr lang="en-US" sz="2000" dirty="0"/>
              <a:t> </a:t>
            </a:r>
            <a:r>
              <a:rPr lang="en-US" sz="2000" dirty="0" err="1"/>
              <a:t>utilizator</a:t>
            </a:r>
            <a:r>
              <a:rPr lang="en-US" sz="2000" dirty="0"/>
              <a:t> care </a:t>
            </a:r>
            <a:r>
              <a:rPr lang="en-US" sz="2000" dirty="0" err="1"/>
              <a:t>ofera</a:t>
            </a:r>
            <a:r>
              <a:rPr lang="en-US" sz="2000" dirty="0"/>
              <a:t> o </a:t>
            </a:r>
            <a:r>
              <a:rPr lang="en-US" sz="2000" dirty="0" err="1"/>
              <a:t>modalitate</a:t>
            </a:r>
            <a:r>
              <a:rPr lang="en-US" sz="2000" dirty="0"/>
              <a:t> </a:t>
            </a:r>
            <a:r>
              <a:rPr lang="en-US" sz="2000" dirty="0" err="1"/>
              <a:t>foarte</a:t>
            </a:r>
            <a:r>
              <a:rPr lang="en-US" sz="2000" dirty="0"/>
              <a:t> </a:t>
            </a:r>
            <a:r>
              <a:rPr lang="en-US" sz="2000" dirty="0" err="1"/>
              <a:t>usoara</a:t>
            </a:r>
            <a:r>
              <a:rPr lang="en-US" sz="2000" dirty="0"/>
              <a:t> de </a:t>
            </a:r>
            <a:r>
              <a:rPr lang="en-US" sz="2000" dirty="0" err="1"/>
              <a:t>utilizare</a:t>
            </a:r>
            <a:r>
              <a:rPr lang="en-US" sz="2000" dirty="0"/>
              <a:t> de </a:t>
            </a:r>
            <a:r>
              <a:rPr lang="en-US" sz="2000" dirty="0" err="1"/>
              <a:t>catre</a:t>
            </a:r>
            <a:r>
              <a:rPr lang="en-US" sz="2000" dirty="0"/>
              <a:t> </a:t>
            </a:r>
            <a:r>
              <a:rPr lang="en-US" sz="2000" dirty="0" err="1"/>
              <a:t>orice</a:t>
            </a:r>
            <a:r>
              <a:rPr lang="en-US" sz="2000" dirty="0"/>
              <a:t> </a:t>
            </a:r>
            <a:r>
              <a:rPr lang="en-US" sz="2000" dirty="0" err="1"/>
              <a:t>utilizator</a:t>
            </a:r>
            <a:r>
              <a:rPr lang="en-US" sz="2000" dirty="0"/>
              <a:t>, fie el client </a:t>
            </a:r>
            <a:r>
              <a:rPr lang="en-US" sz="2000" dirty="0" err="1"/>
              <a:t>sau</a:t>
            </a:r>
            <a:r>
              <a:rPr lang="en-US" sz="2000" dirty="0"/>
              <a:t> admin. Un client </a:t>
            </a:r>
            <a:r>
              <a:rPr lang="en-US" sz="2000" dirty="0" err="1"/>
              <a:t>nou</a:t>
            </a:r>
            <a:r>
              <a:rPr lang="en-US" sz="2000" dirty="0"/>
              <a:t>, </a:t>
            </a:r>
            <a:r>
              <a:rPr lang="en-US" sz="2000" dirty="0" err="1"/>
              <a:t>daca</a:t>
            </a:r>
            <a:r>
              <a:rPr lang="en-US" sz="2000" dirty="0"/>
              <a:t> nu </a:t>
            </a:r>
            <a:r>
              <a:rPr lang="en-US" sz="2000" dirty="0" err="1"/>
              <a:t>detine</a:t>
            </a:r>
            <a:r>
              <a:rPr lang="en-US" sz="2000" dirty="0"/>
              <a:t> un </a:t>
            </a:r>
            <a:r>
              <a:rPr lang="en-US" sz="2000" dirty="0" err="1"/>
              <a:t>cont</a:t>
            </a:r>
            <a:r>
              <a:rPr lang="en-US" sz="2000" dirty="0"/>
              <a:t> de </a:t>
            </a:r>
            <a:r>
              <a:rPr lang="en-US" sz="2000" dirty="0" err="1"/>
              <a:t>utilizator</a:t>
            </a:r>
            <a:r>
              <a:rPr lang="en-US" sz="2000" dirty="0"/>
              <a:t>, se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inregistra</a:t>
            </a:r>
            <a:r>
              <a:rPr lang="en-US" sz="2000" dirty="0"/>
              <a:t> </a:t>
            </a:r>
            <a:r>
              <a:rPr lang="en-US" sz="2000" dirty="0" err="1"/>
              <a:t>foarte</a:t>
            </a:r>
            <a:r>
              <a:rPr lang="en-US" sz="2000" dirty="0"/>
              <a:t> </a:t>
            </a:r>
            <a:r>
              <a:rPr lang="en-US" sz="2000" dirty="0" err="1"/>
              <a:t>usor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</a:t>
            </a:r>
            <a:r>
              <a:rPr lang="en-US" sz="2000" dirty="0" err="1"/>
              <a:t>cateva</a:t>
            </a:r>
            <a:r>
              <a:rPr lang="en-US" sz="2000" dirty="0"/>
              <a:t> date </a:t>
            </a:r>
            <a:r>
              <a:rPr lang="en-US" sz="2000" dirty="0" err="1"/>
              <a:t>personale</a:t>
            </a:r>
            <a:r>
              <a:rPr lang="en-US" sz="2000" dirty="0"/>
              <a:t>, </a:t>
            </a:r>
            <a:r>
              <a:rPr lang="en-US" sz="2000" dirty="0" err="1"/>
              <a:t>dupa</a:t>
            </a:r>
            <a:r>
              <a:rPr lang="en-US" sz="2000" dirty="0"/>
              <a:t> ca se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loga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poate</a:t>
            </a:r>
            <a:r>
              <a:rPr lang="en-US" sz="2000" dirty="0"/>
              <a:t> </a:t>
            </a:r>
            <a:r>
              <a:rPr lang="en-US" sz="2000" dirty="0" err="1"/>
              <a:t>sa-si</a:t>
            </a:r>
            <a:r>
              <a:rPr lang="en-US" sz="2000" dirty="0"/>
              <a:t> </a:t>
            </a:r>
            <a:r>
              <a:rPr lang="en-US" sz="2000" dirty="0" err="1"/>
              <a:t>achizioneze</a:t>
            </a:r>
            <a:r>
              <a:rPr lang="en-US" sz="2000" dirty="0"/>
              <a:t> </a:t>
            </a:r>
            <a:r>
              <a:rPr lang="en-US" sz="2000" dirty="0" err="1"/>
              <a:t>orice</a:t>
            </a:r>
            <a:r>
              <a:rPr lang="en-US" sz="2000" dirty="0"/>
              <a:t> </a:t>
            </a:r>
            <a:r>
              <a:rPr lang="en-US" sz="2000" dirty="0" err="1"/>
              <a:t>produs</a:t>
            </a:r>
            <a:r>
              <a:rPr lang="en-US" sz="2000" dirty="0"/>
              <a:t> care face </a:t>
            </a:r>
            <a:r>
              <a:rPr lang="en-US" sz="2000" dirty="0" err="1"/>
              <a:t>parte</a:t>
            </a:r>
            <a:r>
              <a:rPr lang="en-US" sz="2000" dirty="0"/>
              <a:t> din </a:t>
            </a:r>
            <a:r>
              <a:rPr lang="en-US" sz="2000" dirty="0" err="1"/>
              <a:t>oferta</a:t>
            </a:r>
            <a:r>
              <a:rPr lang="en-US" sz="2000" dirty="0"/>
              <a:t> </a:t>
            </a:r>
            <a:r>
              <a:rPr lang="en-US" sz="2000" dirty="0" err="1"/>
              <a:t>magazinului</a:t>
            </a:r>
            <a:r>
              <a:rPr lang="en-US" sz="2000" dirty="0"/>
              <a:t>. Un </a:t>
            </a:r>
            <a:r>
              <a:rPr lang="en-US" sz="2000" dirty="0" err="1"/>
              <a:t>utilizator</a:t>
            </a:r>
            <a:r>
              <a:rPr lang="en-US" sz="2000" dirty="0"/>
              <a:t>, care </a:t>
            </a:r>
            <a:r>
              <a:rPr lang="en-US" sz="2000" dirty="0" err="1"/>
              <a:t>detine</a:t>
            </a:r>
            <a:r>
              <a:rPr lang="en-US" sz="2000" dirty="0"/>
              <a:t> </a:t>
            </a:r>
            <a:r>
              <a:rPr lang="en-US" sz="2000" dirty="0" err="1"/>
              <a:t>cont</a:t>
            </a:r>
            <a:r>
              <a:rPr lang="en-US" sz="2000" dirty="0"/>
              <a:t> de admin, </a:t>
            </a:r>
            <a:r>
              <a:rPr lang="en-US" sz="2000" dirty="0" err="1"/>
              <a:t>pentrua</a:t>
            </a:r>
            <a:r>
              <a:rPr lang="en-US" sz="2000" dirty="0"/>
              <a:t> intra pe site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a-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putea</a:t>
            </a:r>
            <a:r>
              <a:rPr lang="en-US" sz="2000" dirty="0"/>
              <a:t> </a:t>
            </a:r>
            <a:r>
              <a:rPr lang="en-US" sz="2000" dirty="0" err="1"/>
              <a:t>indeplini</a:t>
            </a:r>
            <a:r>
              <a:rPr lang="en-US" sz="2000" dirty="0"/>
              <a:t> </a:t>
            </a:r>
            <a:r>
              <a:rPr lang="en-US" sz="2000" dirty="0" err="1"/>
              <a:t>atributiile</a:t>
            </a:r>
            <a:r>
              <a:rPr lang="en-US" sz="2000" dirty="0"/>
              <a:t>,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suficient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intre</a:t>
            </a:r>
            <a:r>
              <a:rPr lang="en-US" sz="2000" dirty="0"/>
              <a:t> in </a:t>
            </a:r>
            <a:r>
              <a:rPr lang="en-US" sz="2000" dirty="0" err="1"/>
              <a:t>cont</a:t>
            </a:r>
            <a:r>
              <a:rPr lang="en-US" sz="2000" dirty="0"/>
              <a:t>, pe </a:t>
            </a:r>
            <a:r>
              <a:rPr lang="en-US" sz="2000" dirty="0" err="1"/>
              <a:t>baza</a:t>
            </a:r>
            <a:r>
              <a:rPr lang="en-US" sz="2000" dirty="0"/>
              <a:t> email-</a:t>
            </a:r>
            <a:r>
              <a:rPr lang="en-US" sz="2000" dirty="0" err="1"/>
              <a:t>ului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a </a:t>
            </a:r>
            <a:r>
              <a:rPr lang="en-US" sz="2000" dirty="0" err="1"/>
              <a:t>parolei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5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D964-9F75-4235-AF9F-808B36CA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97" y="950024"/>
            <a:ext cx="9362937" cy="738519"/>
          </a:xfrm>
        </p:spPr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AB707-68C0-4367-B8C8-CEEAF4E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713" y="2027339"/>
            <a:ext cx="9236121" cy="4830661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/>
              <a:t>1. </a:t>
            </a:r>
            <a:r>
              <a:rPr lang="en-US" sz="2400" dirty="0" err="1"/>
              <a:t>Prezentare</a:t>
            </a:r>
            <a:r>
              <a:rPr lang="en-US" sz="2400" dirty="0"/>
              <a:t> </a:t>
            </a:r>
            <a:r>
              <a:rPr lang="en-US" sz="2400" dirty="0" err="1"/>
              <a:t>Generala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2. </a:t>
            </a:r>
            <a:r>
              <a:rPr lang="en-US" sz="2400" dirty="0" err="1"/>
              <a:t>Fundamente</a:t>
            </a:r>
            <a:r>
              <a:rPr lang="en-US" sz="2400" dirty="0"/>
              <a:t> </a:t>
            </a:r>
            <a:r>
              <a:rPr lang="en-US" sz="2400" dirty="0" err="1"/>
              <a:t>Teoretice</a:t>
            </a:r>
            <a:r>
              <a:rPr lang="en-US" sz="2400" dirty="0"/>
              <a:t> </a:t>
            </a:r>
          </a:p>
          <a:p>
            <a:pPr marL="0" lvl="0" indent="0">
              <a:buNone/>
            </a:pPr>
            <a:r>
              <a:rPr lang="en-US" sz="2400" dirty="0"/>
              <a:t>3. </a:t>
            </a:r>
            <a:r>
              <a:rPr lang="en-US" sz="2400" dirty="0" err="1"/>
              <a:t>Tehnologie</a:t>
            </a:r>
            <a:r>
              <a:rPr lang="en-US" sz="2400" dirty="0"/>
              <a:t> IT</a:t>
            </a:r>
          </a:p>
          <a:p>
            <a:pPr marL="0" lvl="0" indent="0">
              <a:buNone/>
            </a:pPr>
            <a:r>
              <a:rPr lang="en-US" sz="2400" dirty="0"/>
              <a:t>4. </a:t>
            </a:r>
            <a:r>
              <a:rPr lang="en-US" sz="2400" dirty="0" err="1"/>
              <a:t>Arhitectura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Designul</a:t>
            </a:r>
            <a:r>
              <a:rPr lang="en-US" sz="2400" dirty="0"/>
              <a:t> </a:t>
            </a:r>
            <a:r>
              <a:rPr lang="en-US" sz="2400" dirty="0" err="1"/>
              <a:t>Sistemului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5. Modul de </a:t>
            </a:r>
            <a:r>
              <a:rPr lang="en-US" sz="2400" dirty="0" err="1"/>
              <a:t>operare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6. </a:t>
            </a:r>
            <a:r>
              <a:rPr lang="en-US" sz="2400" dirty="0" err="1"/>
              <a:t>Portabilitate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72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745F-5AD8-4B12-8350-8BE10D40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939"/>
            <a:ext cx="9404723" cy="6797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utilizator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ED981-1999-4CD1-A519-94A002EC825C}"/>
              </a:ext>
            </a:extLst>
          </p:cNvPr>
          <p:cNvSpPr txBox="1">
            <a:spLocks/>
          </p:cNvSpPr>
          <p:nvPr/>
        </p:nvSpPr>
        <p:spPr>
          <a:xfrm>
            <a:off x="7692705" y="3429000"/>
            <a:ext cx="3298113" cy="297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99DA3-EB6C-4283-A3D7-A93AE9BE1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2" y="2483427"/>
            <a:ext cx="5616713" cy="282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364AE-71C2-44E3-9F33-BF22266ED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5" y="2483427"/>
            <a:ext cx="5616713" cy="28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6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745F-5AD8-4B12-8350-8BE10D40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939"/>
            <a:ext cx="9404723" cy="6797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utilizator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ED981-1999-4CD1-A519-94A002EC825C}"/>
              </a:ext>
            </a:extLst>
          </p:cNvPr>
          <p:cNvSpPr txBox="1">
            <a:spLocks/>
          </p:cNvSpPr>
          <p:nvPr/>
        </p:nvSpPr>
        <p:spPr>
          <a:xfrm>
            <a:off x="7692705" y="3429000"/>
            <a:ext cx="3298113" cy="297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AFB44-6F6E-4A42-B30C-B7A617CB3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8" y="2468679"/>
            <a:ext cx="5390147" cy="2711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4DAA4-07B7-4F01-BCF4-CDA0B519E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40" y="2468678"/>
            <a:ext cx="5412562" cy="27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745F-5AD8-4B12-8350-8BE10D40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939"/>
            <a:ext cx="9404723" cy="6797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utilizator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ED981-1999-4CD1-A519-94A002EC825C}"/>
              </a:ext>
            </a:extLst>
          </p:cNvPr>
          <p:cNvSpPr txBox="1">
            <a:spLocks/>
          </p:cNvSpPr>
          <p:nvPr/>
        </p:nvSpPr>
        <p:spPr>
          <a:xfrm>
            <a:off x="7692705" y="3429000"/>
            <a:ext cx="3298113" cy="297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E4D1D-B610-441D-A082-FD78488F8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" y="2403370"/>
            <a:ext cx="5614612" cy="2819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197F9D-AD9E-4322-B1DF-8103AC3E5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31" y="2403370"/>
            <a:ext cx="5661596" cy="28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745F-5AD8-4B12-8350-8BE10D40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939"/>
            <a:ext cx="9404723" cy="6797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Interfata</a:t>
            </a:r>
            <a:r>
              <a:rPr lang="en-US" dirty="0"/>
              <a:t> </a:t>
            </a:r>
            <a:r>
              <a:rPr lang="en-US" dirty="0" err="1"/>
              <a:t>utilizator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ED981-1999-4CD1-A519-94A002EC825C}"/>
              </a:ext>
            </a:extLst>
          </p:cNvPr>
          <p:cNvSpPr txBox="1">
            <a:spLocks/>
          </p:cNvSpPr>
          <p:nvPr/>
        </p:nvSpPr>
        <p:spPr>
          <a:xfrm>
            <a:off x="7692705" y="3429000"/>
            <a:ext cx="3298113" cy="297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C61EC-A3E7-4A0E-AA2C-EEF8B619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8" y="2531170"/>
            <a:ext cx="5807242" cy="2914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67DF5-AD6A-4203-B298-6FBDAEAD4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83" y="2531170"/>
            <a:ext cx="5805279" cy="28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F9F6-C63C-4AC8-BCA4-F671F045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95" y="693351"/>
            <a:ext cx="9404723" cy="772075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Portabilitate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405D-BFDD-4F2A-9C9A-21989935C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880" y="1403311"/>
            <a:ext cx="9210954" cy="5023606"/>
          </a:xfrm>
        </p:spPr>
        <p:txBody>
          <a:bodyPr>
            <a:normAutofit/>
          </a:bodyPr>
          <a:lstStyle/>
          <a:p>
            <a:r>
              <a:rPr lang="ro-RO" b="1" dirty="0"/>
              <a:t> 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Intrucat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construita</a:t>
            </a:r>
            <a:r>
              <a:rPr lang="en-US" dirty="0"/>
              <a:t> ca o </a:t>
            </a:r>
            <a:r>
              <a:rPr lang="en-US" dirty="0" err="1"/>
              <a:t>aplicatie</a:t>
            </a:r>
            <a:r>
              <a:rPr lang="en-US" dirty="0"/>
              <a:t> Web,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portabila</a:t>
            </a:r>
            <a:r>
              <a:rPr lang="en-US" dirty="0"/>
              <a:t> pe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dispozitiv</a:t>
            </a:r>
            <a:r>
              <a:rPr lang="en-US" dirty="0"/>
              <a:t>, fie el laptop, </a:t>
            </a:r>
            <a:r>
              <a:rPr lang="en-US" dirty="0" err="1"/>
              <a:t>telefon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tableta</a:t>
            </a:r>
            <a:r>
              <a:rPr lang="en-US" dirty="0"/>
              <a:t>, </a:t>
            </a:r>
            <a:r>
              <a:rPr lang="en-US" dirty="0" err="1"/>
              <a:t>atata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cat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la internet.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ales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construita</a:t>
            </a:r>
            <a:r>
              <a:rPr lang="en-US" dirty="0"/>
              <a:t> </a:t>
            </a:r>
            <a:r>
              <a:rPr lang="en-US" dirty="0" err="1"/>
              <a:t>utilizand</a:t>
            </a:r>
            <a:r>
              <a:rPr lang="en-US" dirty="0"/>
              <a:t> framework-ul Bootstrap 4. De </a:t>
            </a:r>
            <a:r>
              <a:rPr lang="en-US" dirty="0" err="1"/>
              <a:t>asemenea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utilizand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de browser. 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capabilitatile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pot fi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 </a:t>
            </a:r>
            <a:r>
              <a:rPr lang="en-US" dirty="0" err="1"/>
              <a:t>extinse</a:t>
            </a:r>
            <a:r>
              <a:rPr lang="en-US" dirty="0"/>
              <a:t>, </a:t>
            </a:r>
            <a:r>
              <a:rPr lang="en-US" dirty="0" err="1"/>
              <a:t>adaugandu</a:t>
            </a:r>
            <a:r>
              <a:rPr lang="en-US" dirty="0"/>
              <a:t>-se </a:t>
            </a:r>
            <a:r>
              <a:rPr lang="en-US" dirty="0" err="1"/>
              <a:t>urmatoarele</a:t>
            </a:r>
            <a:r>
              <a:rPr lang="en-US" dirty="0"/>
              <a:t> </a:t>
            </a:r>
            <a:r>
              <a:rPr lang="en-US" dirty="0" err="1"/>
              <a:t>dezvoltari</a:t>
            </a:r>
            <a:r>
              <a:rPr lang="en-US" dirty="0"/>
              <a:t> </a:t>
            </a:r>
            <a:r>
              <a:rPr lang="en-US" dirty="0" err="1"/>
              <a:t>ulterioare</a:t>
            </a:r>
            <a:r>
              <a:rPr lang="en-US" dirty="0"/>
              <a:t>: </a:t>
            </a:r>
          </a:p>
          <a:p>
            <a:pPr lvl="4"/>
            <a:r>
              <a:rPr lang="en-US" dirty="0"/>
              <a:t>-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cosului</a:t>
            </a:r>
            <a:r>
              <a:rPr lang="en-US" dirty="0"/>
              <a:t> de </a:t>
            </a:r>
            <a:r>
              <a:rPr lang="en-US" dirty="0" err="1"/>
              <a:t>cumparatori</a:t>
            </a:r>
            <a:r>
              <a:rPr lang="en-US" dirty="0"/>
              <a:t> </a:t>
            </a:r>
          </a:p>
          <a:p>
            <a:pPr lvl="4"/>
            <a:r>
              <a:rPr lang="it-IT" dirty="0"/>
              <a:t>- Introducerea unei scurte descrieri in pagina principala </a:t>
            </a:r>
          </a:p>
          <a:p>
            <a:pPr lvl="4"/>
            <a:r>
              <a:rPr lang="it-IT" dirty="0"/>
              <a:t>- Posibilitatea de adaugare a unor noi tipuri de produse </a:t>
            </a:r>
          </a:p>
          <a:p>
            <a:pPr lvl="4"/>
            <a:r>
              <a:rPr lang="en-US" dirty="0"/>
              <a:t>-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plati</a:t>
            </a:r>
            <a:r>
              <a:rPr lang="en-US" dirty="0"/>
              <a:t> online </a:t>
            </a:r>
          </a:p>
          <a:p>
            <a:pPr lvl="4"/>
            <a:r>
              <a:rPr lang="en-US" dirty="0"/>
              <a:t>-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furnizorilor</a:t>
            </a:r>
            <a:r>
              <a:rPr lang="en-US" dirty="0"/>
              <a:t> </a:t>
            </a:r>
          </a:p>
          <a:p>
            <a:pPr lvl="4"/>
            <a:r>
              <a:rPr lang="en-US" dirty="0"/>
              <a:t>- </a:t>
            </a:r>
            <a:r>
              <a:rPr lang="en-US" dirty="0" err="1"/>
              <a:t>Completarea</a:t>
            </a:r>
            <a:r>
              <a:rPr lang="en-US" dirty="0"/>
              <a:t> </a:t>
            </a:r>
            <a:r>
              <a:rPr lang="en-US" dirty="0" err="1"/>
              <a:t>diagramei</a:t>
            </a:r>
            <a:r>
              <a:rPr lang="en-US" dirty="0"/>
              <a:t> de </a:t>
            </a:r>
            <a:r>
              <a:rPr lang="en-US" dirty="0" err="1"/>
              <a:t>relatie</a:t>
            </a:r>
            <a:r>
              <a:rPr lang="en-US" dirty="0"/>
              <a:t> BD cu </a:t>
            </a:r>
            <a:r>
              <a:rPr lang="en-US" dirty="0" err="1"/>
              <a:t>tabelele</a:t>
            </a:r>
            <a:r>
              <a:rPr lang="en-US" dirty="0"/>
              <a:t> </a:t>
            </a:r>
            <a:r>
              <a:rPr lang="en-US" dirty="0" err="1"/>
              <a:t>specifice</a:t>
            </a:r>
            <a:r>
              <a:rPr lang="en-US" dirty="0"/>
              <a:t> </a:t>
            </a:r>
            <a:r>
              <a:rPr lang="en-US" dirty="0" err="1"/>
              <a:t>oricarei</a:t>
            </a:r>
            <a:r>
              <a:rPr lang="en-US" dirty="0"/>
              <a:t> </a:t>
            </a:r>
            <a:r>
              <a:rPr lang="en-US" dirty="0" err="1"/>
              <a:t>aplicatii</a:t>
            </a:r>
            <a:r>
              <a:rPr lang="en-US" dirty="0"/>
              <a:t> de </a:t>
            </a:r>
            <a:r>
              <a:rPr lang="en-US" dirty="0" err="1"/>
              <a:t>comert</a:t>
            </a:r>
            <a:r>
              <a:rPr lang="en-US" dirty="0"/>
              <a:t> online </a:t>
            </a:r>
          </a:p>
          <a:p>
            <a:pPr lvl="4"/>
            <a:r>
              <a:rPr lang="en-US" dirty="0"/>
              <a:t>- </a:t>
            </a:r>
            <a:r>
              <a:rPr lang="en-US" dirty="0" err="1"/>
              <a:t>Posibilitatea</a:t>
            </a:r>
            <a:r>
              <a:rPr lang="en-US" dirty="0"/>
              <a:t> </a:t>
            </a:r>
            <a:r>
              <a:rPr lang="en-US" dirty="0" err="1"/>
              <a:t>alegerii</a:t>
            </a:r>
            <a:r>
              <a:rPr lang="en-US" dirty="0"/>
              <a:t> </a:t>
            </a:r>
            <a:r>
              <a:rPr lang="en-US" dirty="0" err="1"/>
              <a:t>metodei</a:t>
            </a:r>
            <a:r>
              <a:rPr lang="en-US" dirty="0"/>
              <a:t> de </a:t>
            </a:r>
            <a:r>
              <a:rPr lang="en-US" dirty="0" err="1"/>
              <a:t>livrare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DE67-565C-4E97-A585-2EF1F137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1.Prezentare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60EDD-44E9-49D6-A46F-196226E50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8" y="2343768"/>
            <a:ext cx="10792864" cy="4931327"/>
          </a:xfrm>
        </p:spPr>
        <p:txBody>
          <a:bodyPr>
            <a:normAutofit/>
          </a:bodyPr>
          <a:lstStyle/>
          <a:p>
            <a:pPr lvl="1"/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Acest proiect prezinta implementarea unui produs software, care vine in ajutorul unui magazin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avand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 principal domeniu de activitate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vanzarea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produse electronice si electrocasnice, si care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doreste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 se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extinda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 in domeniul online, pentru a putea sa le ofere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clientilor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noi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oportunitati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Scopul acestui proiect este de a le oferi acestora o modalitate mai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usoara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a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cumpara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produsele care fac parte din oferta magazinului. Aceasta modalitate consta in implementarea unei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aplicatii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care sa ofere o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interfata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utilizator si o metoda de a stoca toate datele necesare unui magazin online.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cadrul proiectului vor exista 2 roluri, cel de client, care va putea comanda produse direct din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 va putea vizualiza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intreaga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gama de produse disponibile in catalogul magazinului si rolul de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care se va ocupa de actualizarea stocurilor de produse si implicit de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mentenanta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clientilor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detin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 cont valid.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Aceasta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 folosi o baza de date care va stoca toate datele necesare unei bune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functionari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acesteia, mai exact datele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clientilor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inregistrati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 a produselor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vandute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catre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magazin. De asemenea orice utilizator va trebui sa se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inregistreze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aplicatie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folosindu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-si datele personale (nume si prenume,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numar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telefon, adresa de domiciliu, etc.).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2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B497-7BBE-40FF-B441-4E0C7214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2645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Fundamente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Teoretice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297D-8F3C-4A58-B10A-145E5C116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93" y="2245894"/>
            <a:ext cx="11006214" cy="5245769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vazuta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 fiind o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colectie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obiecte care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interactioneaza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intrucat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implementarea acestei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utilizeaza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paradigma de programare orientata obiect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Astfel, se impune o separare clara intre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proprietatile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abstracte ale unui tip de data si detaliile concrete ale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implementarii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lui. Conceptele din domeniul real sunt reflectate in cod, complexitatea interna, datele si detaliile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operatiilor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fiind ascunse.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asemenea, in realizarea proiectului se respecta arhitectura client-server, care este o arhitectura de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retea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care fiecare calculator din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retea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este un client sau un server. Din punct de vedere al acestei arhitecturi, un client este un calculator personal sau o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lucru, pe care utilizatorul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ruleaza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diferite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aplicatii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 care cere server-ului efectuarea unor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operatii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Pentru a putea stoca datele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-un mod cat mai corect si mai eficient este nevoie de utilizarea unei baze de date. In afara de aceasta, mai putem utiliza si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colectii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date, unde o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colectie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este definita ca fiind orice clasa care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pastreaza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obiecte si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implementeaza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interfata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collection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0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9EED-7163-4604-BC42-5581814F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Tehnologie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7C5-145A-41FB-8441-37B490536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911" y="2343767"/>
            <a:ext cx="9892769" cy="3206801"/>
          </a:xfrm>
        </p:spPr>
        <p:txBody>
          <a:bodyPr>
            <a:normAutofit/>
          </a:bodyPr>
          <a:lstStyle/>
          <a:p>
            <a:pPr lvl="1"/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Pentru partea de back-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care se va implementa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atat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baza de date care va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contine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informatiile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despre produse si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clienti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cat si partea de serviciu pentru utilizatori. Pentru partea de baza de date voi utiliza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MongoDB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care este o baza de date NOSQL, ceea ce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inseamna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interogarile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asupra ei se vor realiza cu ajutorul unor metode prestabilite in interiorul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aplicatiei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Java. Tot pentru partea de back-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voi utiliza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framework-ul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Spring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Pentru a realiza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legatura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dintre pagina HTML si codul sursa voi utiliza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Thymeleaf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Pentru partea de front-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care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creeaza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practic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interfata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dintre utilizator si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aplicatia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propriu-zisa, voi utiliza HTML5 pentru definirea paginilor si CSS, respectiv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JavaScript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pentru partea de design. Pentru partea de front-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end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voi utiliza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framework-ul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o-RO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Bootstrap</a:t>
            </a:r>
            <a:r>
              <a:rPr lang="ro-RO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o-RO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0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A488-1D86-4DE1-975E-2907D931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402" y="-272716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Arhitectura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Designul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sistemului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DC984-D5E6-4609-8AA4-17D0DA6B86BA}"/>
              </a:ext>
            </a:extLst>
          </p:cNvPr>
          <p:cNvSpPr txBox="1"/>
          <p:nvPr/>
        </p:nvSpPr>
        <p:spPr>
          <a:xfrm>
            <a:off x="746620" y="1266301"/>
            <a:ext cx="871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4.1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Arhitectura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E6B6F6-061D-49BA-A389-8A12CEDE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68" y="1943292"/>
            <a:ext cx="4503067" cy="416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84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7245-416C-4DCC-AA5F-8744F9D0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63" y="1128306"/>
            <a:ext cx="9253880" cy="512016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4.2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Use-Case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DECD4-CA05-4E22-A861-A17C71DC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61" y="1853476"/>
            <a:ext cx="4975316" cy="44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F180-1637-4BC9-BB93-F5AE6844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71" y="1174493"/>
            <a:ext cx="9404723" cy="4700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4.3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Flux de Date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6E029A-241C-4B10-96A3-EF2637D2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100" y="1812758"/>
            <a:ext cx="5183053" cy="440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89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13D0-D493-4A65-9E8C-63941F22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05" y="1178292"/>
            <a:ext cx="9404723" cy="47846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4.4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Diagrama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3270A-1440-412B-BD43-7D7DE19AB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17" y="1943070"/>
            <a:ext cx="7451103" cy="41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493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</TotalTime>
  <Words>734</Words>
  <Application>Microsoft Office PowerPoint</Application>
  <PresentationFormat>Widescreen</PresentationFormat>
  <Paragraphs>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Wingdings 3</vt:lpstr>
      <vt:lpstr>Retrospect</vt:lpstr>
      <vt:lpstr>Inginerie  Software</vt:lpstr>
      <vt:lpstr>Cuprins</vt:lpstr>
      <vt:lpstr>1.Prezentare Generala</vt:lpstr>
      <vt:lpstr>2. Fundamente Teoretice</vt:lpstr>
      <vt:lpstr>3. Tehnologie IT</vt:lpstr>
      <vt:lpstr>4. Arhitectura si Designul sistemului</vt:lpstr>
      <vt:lpstr>4.2 Diagrama Use-Case</vt:lpstr>
      <vt:lpstr>4.3 Diagrama de Flux de Date</vt:lpstr>
      <vt:lpstr>4.4 Diagrama de Clase</vt:lpstr>
      <vt:lpstr>4.5 Diagrama de Obiecte</vt:lpstr>
      <vt:lpstr>4.6 Diagrama de Secventa</vt:lpstr>
      <vt:lpstr>4.7 Diagrama de Activitate</vt:lpstr>
      <vt:lpstr>4.8 Diagrama de Tranzitie Stari</vt:lpstr>
      <vt:lpstr>4.9 Diagrama de Comunicare</vt:lpstr>
      <vt:lpstr>4.10 Diagrama de componente</vt:lpstr>
      <vt:lpstr>4.10 Diagrama de pachet</vt:lpstr>
      <vt:lpstr>4.12 Diagrama de Baza de Date</vt:lpstr>
      <vt:lpstr>4.13 Diagrama de Deployment</vt:lpstr>
      <vt:lpstr>5. Modul de operare</vt:lpstr>
      <vt:lpstr>Interfata utilizator</vt:lpstr>
      <vt:lpstr>Interfata utilizator</vt:lpstr>
      <vt:lpstr>Interfata utilizator</vt:lpstr>
      <vt:lpstr>Interfata utilizator</vt:lpstr>
      <vt:lpstr>6. Portabilitate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Inginerie  Software</dc:title>
  <dc:creator>Crisan Andrei</dc:creator>
  <cp:lastModifiedBy>ASUS</cp:lastModifiedBy>
  <cp:revision>19</cp:revision>
  <dcterms:created xsi:type="dcterms:W3CDTF">2018-11-28T17:07:37Z</dcterms:created>
  <dcterms:modified xsi:type="dcterms:W3CDTF">2019-03-25T13:15:20Z</dcterms:modified>
</cp:coreProperties>
</file>